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74" r:id="rId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FFB"/>
    <a:srgbClr val="FFD3CC"/>
    <a:srgbClr val="FFF0D2"/>
    <a:srgbClr val="FF4343"/>
    <a:srgbClr val="54BCEB"/>
    <a:srgbClr val="C9FFFB"/>
    <a:srgbClr val="00C8BA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D7E66D-F8C0-6CC9-58C8-7C81E74ED78D}" v="67" dt="2025-07-28T12:02:42.4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360" y="5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C052A-10FE-399F-0700-D39B8DAEF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20A4ADE8-E29D-E379-794D-571582A5E7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65" y="0"/>
            <a:ext cx="9906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5A55F1-A04F-66A2-529E-B7074C612092}"/>
              </a:ext>
            </a:extLst>
          </p:cNvPr>
          <p:cNvSpPr txBox="1"/>
          <p:nvPr/>
        </p:nvSpPr>
        <p:spPr>
          <a:xfrm>
            <a:off x="1513094" y="358512"/>
            <a:ext cx="9592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4B4DE313-9C2F-D0D7-2FF6-42B49D33D085}"/>
              </a:ext>
            </a:extLst>
          </p:cNvPr>
          <p:cNvSpPr txBox="1"/>
          <p:nvPr/>
        </p:nvSpPr>
        <p:spPr>
          <a:xfrm>
            <a:off x="299447" y="5691966"/>
            <a:ext cx="6371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8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 – Fresh Fruit and Yoghurt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5EDE907-FBB5-2374-C2E9-C7F2515FE15E}"/>
              </a:ext>
            </a:extLst>
          </p:cNvPr>
          <p:cNvSpPr txBox="1"/>
          <p:nvPr/>
        </p:nvSpPr>
        <p:spPr>
          <a:xfrm>
            <a:off x="4184711" y="5445811"/>
            <a:ext cx="7281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B2C8AFE-32BE-D5A2-62F8-50ABFE2DA397}"/>
              </a:ext>
            </a:extLst>
          </p:cNvPr>
          <p:cNvSpPr txBox="1"/>
          <p:nvPr/>
        </p:nvSpPr>
        <p:spPr>
          <a:xfrm>
            <a:off x="5041154" y="5450745"/>
            <a:ext cx="110309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EF0423E0-11D6-28E3-C9F3-F0A0CC34C827}"/>
              </a:ext>
            </a:extLst>
          </p:cNvPr>
          <p:cNvSpPr txBox="1"/>
          <p:nvPr/>
        </p:nvSpPr>
        <p:spPr>
          <a:xfrm>
            <a:off x="3199248" y="5450745"/>
            <a:ext cx="85714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46EB485D-AC0B-73CE-20F3-48C3191B41B6}"/>
              </a:ext>
            </a:extLst>
          </p:cNvPr>
          <p:cNvSpPr txBox="1"/>
          <p:nvPr/>
        </p:nvSpPr>
        <p:spPr>
          <a:xfrm>
            <a:off x="1923298" y="5450745"/>
            <a:ext cx="120698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80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Protein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697317-F35E-C4A5-08F0-E8C8BA0A68AE}"/>
              </a:ext>
            </a:extLst>
          </p:cNvPr>
          <p:cNvSpPr txBox="1"/>
          <p:nvPr/>
        </p:nvSpPr>
        <p:spPr>
          <a:xfrm>
            <a:off x="299447" y="75762"/>
            <a:ext cx="1361283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>
                <a:solidFill>
                  <a:schemeClr val="bg1"/>
                </a:solidFill>
                <a:latin typeface="Century Gothic"/>
              </a:rPr>
              <a:t>Autumn Winter</a:t>
            </a:r>
          </a:p>
          <a:p>
            <a:pPr>
              <a:defRPr/>
            </a:pPr>
            <a:r>
              <a:rPr lang="en-GB" sz="1100" b="1">
                <a:solidFill>
                  <a:schemeClr val="bg1"/>
                </a:solidFill>
                <a:latin typeface="Century Gothic"/>
              </a:rPr>
              <a:t>2025 2026</a:t>
            </a:r>
            <a:endParaRPr lang="en-GB" sz="11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A5024A7-7182-6CEB-D8EC-70B67142F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19224"/>
              </p:ext>
            </p:extLst>
          </p:nvPr>
        </p:nvGraphicFramePr>
        <p:xfrm>
          <a:off x="2514600" y="485798"/>
          <a:ext cx="7032188" cy="1825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1872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397579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397579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397579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397579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4888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Pasta and Garlic Bread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and Bean Pasty with Potato Wedges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of the Day, Roast Potatoes and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 </a:t>
                      </a: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Curry with Rice</a:t>
                      </a:r>
                      <a:endParaRPr lang="en-US" sz="800" b="1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Chips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&amp; Tomato Sauce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6192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Jacket Potato with Cheese or Beans </a:t>
                      </a:r>
                    </a:p>
                    <a:p>
                      <a:pPr algn="ctr"/>
                      <a:endParaRPr lang="en-GB" sz="800" dirty="0"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or Ham wrap with Potato Wedges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Jacket Potato with Cheese or Beans</a:t>
                      </a:r>
                    </a:p>
                    <a:p>
                      <a:pPr algn="ctr"/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or Tuna Wrap with Tater Tots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Jacket Potato with Cheese or Beans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281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4888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Dessert of the Day</a:t>
                      </a:r>
                    </a:p>
                    <a:p>
                      <a:pPr algn="ctr"/>
                      <a:endParaRPr lang="en-GB" sz="800" dirty="0"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800" b="0" dirty="0">
                          <a:latin typeface="Century Gothic"/>
                        </a:rPr>
                        <a:t>Dessert of the Day</a:t>
                      </a:r>
                    </a:p>
                    <a:p>
                      <a:pPr algn="ctr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Dessert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Dessert of the 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Dessert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95FC37C-3F17-C39C-5172-89F41963C6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843674"/>
              </p:ext>
            </p:extLst>
          </p:nvPr>
        </p:nvGraphicFramePr>
        <p:xfrm>
          <a:off x="2548026" y="2056297"/>
          <a:ext cx="6998763" cy="1812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419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27836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329359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526313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27836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428003">
                <a:tc>
                  <a:txBody>
                    <a:bodyPr/>
                    <a:lstStyle/>
                    <a:p>
                      <a:pPr algn="ctr"/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Macaroni Cheese</a:t>
                      </a:r>
                    </a:p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 Garlic 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Hot Dog and Tater Tots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Sausage and Mash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Vegetarian Sausage and Mash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Bolognaise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Fishfingers and Chips with Tomato Sauce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6848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Jacket Potato with Beans or Cheese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err="1">
                          <a:latin typeface="Century Gothic" panose="020B0502020202020204" pitchFamily="34" charset="0"/>
                        </a:rPr>
                        <a:t>Vegi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 Dog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 with Tater Tots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i="0" u="none" strike="noStrike" noProof="0">
                        <a:solidFill>
                          <a:srgbClr val="00B050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Cheese or  Ham Wrap with Potato Wedges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Margarita Pizza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3138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13869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/>
                        </a:rPr>
                        <a:t>Dessert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Dessert of the 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Dessert of the Day</a:t>
                      </a:r>
                    </a:p>
                    <a:p>
                      <a:pPr algn="ctr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Dessert of the Day</a:t>
                      </a:r>
                    </a:p>
                    <a:p>
                      <a:pPr algn="ctr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Dessert of the Day</a:t>
                      </a:r>
                    </a:p>
                    <a:p>
                      <a:pPr algn="ctr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8C8FE6-0BA4-64B7-61BD-966DB48FD1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243256"/>
              </p:ext>
            </p:extLst>
          </p:nvPr>
        </p:nvGraphicFramePr>
        <p:xfrm>
          <a:off x="2395728" y="3668257"/>
          <a:ext cx="7190968" cy="2344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155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54516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18556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48705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39392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4412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Sausage Roll and Diced Potatoes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Pizza and Wedges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Spaghetti and Meatballs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highlight>
                          <a:srgbClr val="000000"/>
                        </a:highlight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Beefburger and Wedges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 Cheese Wrap with Potato Wedges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Dessert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Chips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&amp; Tomato Sauce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6270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Jacket Potato with Beans or Cheese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algn="ctr"/>
                      <a:endParaRPr lang="en-GB" sz="800" dirty="0"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  <a:p>
                      <a:pPr algn="ctr"/>
                      <a:endParaRPr lang="en-GB" sz="800" dirty="0">
                        <a:latin typeface="Century Gothic"/>
                      </a:endParaRPr>
                    </a:p>
                    <a:p>
                      <a:pPr algn="ctr"/>
                      <a:r>
                        <a:rPr lang="en-GB" sz="800" dirty="0">
                          <a:latin typeface="Century Gothic"/>
                        </a:rPr>
                        <a:t>Dessert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Cheese or a Tuna Wrap with Wedges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Dessert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Jacket Potato with Beans or Cheese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Dessert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i="0" u="none" strike="noStrike" noProof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Jacket Potato with Cheese or Beans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Dessert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280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483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sp>
        <p:nvSpPr>
          <p:cNvPr id="50" name="TextBox 42">
            <a:extLst>
              <a:ext uri="{FF2B5EF4-FFF2-40B4-BE49-F238E27FC236}">
                <a16:creationId xmlns:a16="http://schemas.microsoft.com/office/drawing/2014/main" id="{2B8BB91B-1C50-A814-8627-D67559102937}"/>
              </a:ext>
            </a:extLst>
          </p:cNvPr>
          <p:cNvSpPr txBox="1"/>
          <p:nvPr/>
        </p:nvSpPr>
        <p:spPr>
          <a:xfrm>
            <a:off x="3872698" y="5557949"/>
            <a:ext cx="440521" cy="209345"/>
          </a:xfrm>
          <a:prstGeom prst="rect">
            <a:avLst/>
          </a:prstGeom>
        </p:spPr>
        <p:txBody>
          <a:bodyPr lIns="27376" tIns="27376" rIns="27376" bIns="27376" rtlCol="0" anchor="ctr"/>
          <a:lstStyle/>
          <a:p>
            <a:pPr algn="ctr">
              <a:lnSpc>
                <a:spcPts val="1959"/>
              </a:lnSpc>
            </a:pPr>
            <a:endParaRPr/>
          </a:p>
        </p:txBody>
      </p:sp>
      <p:sp>
        <p:nvSpPr>
          <p:cNvPr id="48" name="Freeform 44">
            <a:extLst>
              <a:ext uri="{FF2B5EF4-FFF2-40B4-BE49-F238E27FC236}">
                <a16:creationId xmlns:a16="http://schemas.microsoft.com/office/drawing/2014/main" id="{98D7E2B8-1E29-8D19-DE0D-948A6889A120}"/>
              </a:ext>
            </a:extLst>
          </p:cNvPr>
          <p:cNvSpPr/>
          <p:nvPr/>
        </p:nvSpPr>
        <p:spPr>
          <a:xfrm>
            <a:off x="4071937" y="5447333"/>
            <a:ext cx="298341" cy="202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26DE7E4D-52A6-0AB9-208C-046CDAA14195}"/>
              </a:ext>
            </a:extLst>
          </p:cNvPr>
          <p:cNvSpPr txBox="1"/>
          <p:nvPr/>
        </p:nvSpPr>
        <p:spPr>
          <a:xfrm>
            <a:off x="1502551" y="2175031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5E7CD53C-2342-2F38-4CF4-3267BE9E3F63}"/>
              </a:ext>
            </a:extLst>
          </p:cNvPr>
          <p:cNvSpPr txBox="1"/>
          <p:nvPr/>
        </p:nvSpPr>
        <p:spPr>
          <a:xfrm>
            <a:off x="1502551" y="3800265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pic>
        <p:nvPicPr>
          <p:cNvPr id="222" name="Picture 221" descr="A picture containing shape&#10;&#10;Description automatically generated">
            <a:extLst>
              <a:ext uri="{FF2B5EF4-FFF2-40B4-BE49-F238E27FC236}">
                <a16:creationId xmlns:a16="http://schemas.microsoft.com/office/drawing/2014/main" id="{7D9BC8C0-2A68-3C9E-4F7B-94ADAA4D94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4829861" y="5393077"/>
            <a:ext cx="321362" cy="277934"/>
          </a:xfrm>
          <a:prstGeom prst="rect">
            <a:avLst/>
          </a:prstGeom>
        </p:spPr>
      </p:pic>
      <p:sp>
        <p:nvSpPr>
          <p:cNvPr id="223" name="Freeform 23">
            <a:extLst>
              <a:ext uri="{FF2B5EF4-FFF2-40B4-BE49-F238E27FC236}">
                <a16:creationId xmlns:a16="http://schemas.microsoft.com/office/drawing/2014/main" id="{44BE9C8B-5967-7180-D4D8-6959B66D9777}"/>
              </a:ext>
            </a:extLst>
          </p:cNvPr>
          <p:cNvSpPr/>
          <p:nvPr/>
        </p:nvSpPr>
        <p:spPr>
          <a:xfrm flipH="1">
            <a:off x="3085028" y="537897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24" name="Group 7">
            <a:extLst>
              <a:ext uri="{FF2B5EF4-FFF2-40B4-BE49-F238E27FC236}">
                <a16:creationId xmlns:a16="http://schemas.microsoft.com/office/drawing/2014/main" id="{0D11BF72-B342-80A2-3F7F-2919709B51B9}"/>
              </a:ext>
            </a:extLst>
          </p:cNvPr>
          <p:cNvGrpSpPr/>
          <p:nvPr/>
        </p:nvGrpSpPr>
        <p:grpSpPr>
          <a:xfrm>
            <a:off x="1664333" y="5400812"/>
            <a:ext cx="284684" cy="271660"/>
            <a:chOff x="0" y="0"/>
            <a:chExt cx="3741232" cy="3821539"/>
          </a:xfrm>
        </p:grpSpPr>
        <p:sp>
          <p:nvSpPr>
            <p:cNvPr id="225" name="Freeform 8">
              <a:extLst>
                <a:ext uri="{FF2B5EF4-FFF2-40B4-BE49-F238E27FC236}">
                  <a16:creationId xmlns:a16="http://schemas.microsoft.com/office/drawing/2014/main" id="{84D54493-626F-01D2-1D27-C167E6F18158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6" name="Freeform 9">
              <a:extLst>
                <a:ext uri="{FF2B5EF4-FFF2-40B4-BE49-F238E27FC236}">
                  <a16:creationId xmlns:a16="http://schemas.microsoft.com/office/drawing/2014/main" id="{F5A7821B-CDDE-A29B-1BC2-59597689A61A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27" name="Group 10">
              <a:extLst>
                <a:ext uri="{FF2B5EF4-FFF2-40B4-BE49-F238E27FC236}">
                  <a16:creationId xmlns:a16="http://schemas.microsoft.com/office/drawing/2014/main" id="{BE7E3ADC-8548-6C66-D763-24FC70E7A257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31" name="Freeform 11">
                <a:extLst>
                  <a:ext uri="{FF2B5EF4-FFF2-40B4-BE49-F238E27FC236}">
                    <a16:creationId xmlns:a16="http://schemas.microsoft.com/office/drawing/2014/main" id="{C2617FA5-69A8-022B-841A-D0FCD9EB7E4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2" name="TextBox 12">
                <a:extLst>
                  <a:ext uri="{FF2B5EF4-FFF2-40B4-BE49-F238E27FC236}">
                    <a16:creationId xmlns:a16="http://schemas.microsoft.com/office/drawing/2014/main" id="{91F72FCC-10B8-4FEB-565E-11B57F055BB8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28" name="Group 13">
              <a:extLst>
                <a:ext uri="{FF2B5EF4-FFF2-40B4-BE49-F238E27FC236}">
                  <a16:creationId xmlns:a16="http://schemas.microsoft.com/office/drawing/2014/main" id="{200DBD65-F4BF-9294-282E-0A7EAF595295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29" name="Freeform 14">
                <a:extLst>
                  <a:ext uri="{FF2B5EF4-FFF2-40B4-BE49-F238E27FC236}">
                    <a16:creationId xmlns:a16="http://schemas.microsoft.com/office/drawing/2014/main" id="{1040377B-F7D1-B256-9274-DE3AC9C4890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0" name="TextBox 15">
                <a:extLst>
                  <a:ext uri="{FF2B5EF4-FFF2-40B4-BE49-F238E27FC236}">
                    <a16:creationId xmlns:a16="http://schemas.microsoft.com/office/drawing/2014/main" id="{1FA31AF9-B35D-120F-19C1-DD90F32B1508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878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6D735906C2045B630126150A2C9FD" ma:contentTypeVersion="21" ma:contentTypeDescription="Create a new document." ma:contentTypeScope="" ma:versionID="15783e787b41494728b8e56a85844d7d">
  <xsd:schema xmlns:xsd="http://www.w3.org/2001/XMLSchema" xmlns:xs="http://www.w3.org/2001/XMLSchema" xmlns:p="http://schemas.microsoft.com/office/2006/metadata/properties" xmlns:ns2="cc315347-6dc2-4f31-871c-4fac13c8e90b" xmlns:ns3="abd9c013-afd4-4605-a7aa-45ecbe72d026" targetNamespace="http://schemas.microsoft.com/office/2006/metadata/properties" ma:root="true" ma:fieldsID="b3c802383d38d4ce8ab05201a7d4687f" ns2:_="" ns3:_="">
    <xsd:import namespace="cc315347-6dc2-4f31-871c-4fac13c8e90b"/>
    <xsd:import namespace="abd9c013-afd4-4605-a7aa-45ecbe72d026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Tags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15347-6dc2-4f31-871c-4fac13c8e90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fault="Menus" ma:format="Dropdown" ma:internalName="Document_x0020_Type">
      <xsd:simpleType>
        <xsd:restriction base="dms:Choice">
          <xsd:enumeration value="Menus"/>
          <xsd:enumeration value="Recipes"/>
          <xsd:enumeration value="Allergens"/>
          <xsd:enumeration value="Added Benefits"/>
          <xsd:enumeration value="Standards"/>
          <xsd:enumeration value="Packed Lunch"/>
          <xsd:enumeration value="Theme &amp; Discovery Day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Tags" ma:index="22" nillable="true" ma:displayName="Tags" ma:format="Dropdown" ma:internalName="Tags">
      <xsd:simpleType>
        <xsd:restriction base="dms:Choice">
          <xsd:enumeration value="Poster"/>
          <xsd:enumeration value="Bulletin"/>
          <xsd:enumeration value="Offers"/>
          <xsd:enumeration value="Menu"/>
          <xsd:enumeration value="Guide"/>
          <xsd:enumeration value="Recipes"/>
          <xsd:enumeration value="FS13"/>
          <xsd:enumeration value="Digital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4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9c013-afd4-4605-a7aa-45ecbe72d02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54521f6-1ebf-4e9c-aee0-7875e57b3681}" ma:internalName="TaxCatchAll" ma:showField="CatchAllData" ma:web="abd9c013-afd4-4605-a7aa-45ecbe72d0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315347-6dc2-4f31-871c-4fac13c8e90b">
      <Terms xmlns="http://schemas.microsoft.com/office/infopath/2007/PartnerControls"/>
    </lcf76f155ced4ddcb4097134ff3c332f>
    <TaxCatchAll xmlns="abd9c013-afd4-4605-a7aa-45ecbe72d026" xsi:nil="true"/>
    <Document_x0020_Type xmlns="cc315347-6dc2-4f31-871c-4fac13c8e90b">Menus</Document_x0020_Type>
    <NOTES xmlns="cc315347-6dc2-4f31-871c-4fac13c8e90b" xsi:nil="true"/>
    <Tags xmlns="cc315347-6dc2-4f31-871c-4fac13c8e90b">Menu</Tags>
  </documentManagement>
</p:properties>
</file>

<file path=customXml/itemProps1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3989CF-5892-41AE-8030-1C8E8A15EB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315347-6dc2-4f31-871c-4fac13c8e90b"/>
    <ds:schemaRef ds:uri="abd9c013-afd4-4605-a7aa-45ecbe72d0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B72B72-EFE2-4371-B500-B2B9B1CA3EDB}">
  <ds:schemaRefs>
    <ds:schemaRef ds:uri="93f07fc0-f3cc-4d0b-9a4f-54b5dee9d132"/>
    <ds:schemaRef ds:uri="cfcc8f99-6edd-417c-8b08-e4af51aa64d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cc315347-6dc2-4f31-871c-4fac13c8e90b"/>
    <ds:schemaRef ds:uri="abd9c013-afd4-4605-a7aa-45ecbe72d02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340</Words>
  <Application>Microsoft Office PowerPoint</Application>
  <PresentationFormat>A4 Paper (210x297 mm)</PresentationFormat>
  <Paragraphs>133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Sheryl Chesney</cp:lastModifiedBy>
  <cp:revision>32</cp:revision>
  <cp:lastPrinted>2024-12-12T13:06:13Z</cp:lastPrinted>
  <dcterms:created xsi:type="dcterms:W3CDTF">2014-08-19T19:35:20Z</dcterms:created>
  <dcterms:modified xsi:type="dcterms:W3CDTF">2026-01-08T17:17:21Z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0x010100FA86D735906C2045B630126150A2C9FD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  <property fmtid="{D5CDD505-2E9C-101B-9397-08002B2CF9AE}" pid="6" name="MediaServiceImageTags">
    <vt:lpwstr/>
  </property>
</Properties>
</file>